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" charset="1" panose="00000500000000000000"/>
      <p:regular r:id="rId10"/>
    </p:embeddedFont>
    <p:embeddedFont>
      <p:font typeface="Codec Pro Bold" charset="1" panose="00000600000000000000"/>
      <p:regular r:id="rId11"/>
    </p:embeddedFont>
    <p:embeddedFont>
      <p:font typeface="Codec Pro ExtraBold" charset="1" panose="00000700000000000000"/>
      <p:regular r:id="rId12"/>
    </p:embeddedFont>
    <p:embeddedFont>
      <p:font typeface="Codec Pro ExtraBold Bold" charset="1" panose="000009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https://public.tableau.com/app/profile/christopher.lynch8861/viz/movie_success_2/Story1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249" r="9744" b="155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304" y="4207050"/>
            <a:ext cx="17339249" cy="165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2"/>
              </a:lnSpc>
            </a:pPr>
            <a:r>
              <a:rPr lang="en-US" sz="9475">
                <a:solidFill>
                  <a:srgbClr val="F24E4B"/>
                </a:solidFill>
                <a:latin typeface="Codec Pro ExtraBold"/>
              </a:rPr>
              <a:t> MOVIE PROJECTIONS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6350" y="2680278"/>
            <a:ext cx="7471157" cy="61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507">
                <a:solidFill>
                  <a:srgbClr val="FFFFFF"/>
                </a:solidFill>
                <a:latin typeface="Codec Pro ExtraBold"/>
              </a:rPr>
              <a:t>PROJECT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350" y="6926665"/>
            <a:ext cx="7471157" cy="233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507">
                <a:solidFill>
                  <a:srgbClr val="FFFFFF"/>
                </a:solidFill>
                <a:latin typeface="Codec Pro ExtraBold"/>
              </a:rPr>
              <a:t>CHRISTOPHER LYNCH </a:t>
            </a:r>
          </a:p>
          <a:p>
            <a:pPr algn="ctr">
              <a:lnSpc>
                <a:spcPts val="4524"/>
              </a:lnSpc>
            </a:pPr>
            <a:r>
              <a:rPr lang="en-US" sz="3507">
                <a:solidFill>
                  <a:srgbClr val="FFFFFF"/>
                </a:solidFill>
                <a:latin typeface="Codec Pro ExtraBold"/>
              </a:rPr>
              <a:t>ALEXANDRE MAULE</a:t>
            </a:r>
          </a:p>
          <a:p>
            <a:pPr algn="ctr">
              <a:lnSpc>
                <a:spcPts val="4524"/>
              </a:lnSpc>
            </a:pPr>
            <a:r>
              <a:rPr lang="en-US" sz="3507">
                <a:solidFill>
                  <a:srgbClr val="FFFFFF"/>
                </a:solidFill>
                <a:latin typeface="Codec Pro ExtraBold"/>
              </a:rPr>
              <a:t>SEAN SMITH</a:t>
            </a:r>
          </a:p>
          <a:p>
            <a:pPr algn="ctr">
              <a:lnSpc>
                <a:spcPts val="4524"/>
              </a:lnSpc>
            </a:pPr>
            <a:r>
              <a:rPr lang="en-US" sz="3507">
                <a:solidFill>
                  <a:srgbClr val="FFFFFF"/>
                </a:solidFill>
                <a:latin typeface="Codec Pro ExtraBold"/>
              </a:rPr>
              <a:t>JONATHAN YANG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2426" y="-216918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4798" y="790575"/>
            <a:ext cx="15018404" cy="124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6678">
                <a:solidFill>
                  <a:srgbClr val="F24E4B"/>
                </a:solidFill>
                <a:latin typeface="Codec Pro ExtraBold"/>
              </a:rPr>
              <a:t>DATA MODEL #3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090138">
            <a:off x="16686508" y="4832651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48786">
            <a:off x="15456211" y="3037142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48786">
            <a:off x="17718574" y="4911262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58647">
            <a:off x="6349994" y="9315044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61518">
            <a:off x="16025739" y="-818305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08450" y="12738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58647">
            <a:off x="3465702" y="868526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78473" y="8887731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58647">
            <a:off x="16528887" y="7837998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58647">
            <a:off x="12084787" y="629964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26226" y="-21831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461518">
            <a:off x="-205640" y="8773028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70963" y="2154469"/>
            <a:ext cx="11593776" cy="4394519"/>
          </a:xfrm>
          <a:custGeom>
            <a:avLst/>
            <a:gdLst/>
            <a:ahLst/>
            <a:cxnLst/>
            <a:rect r="r" b="b" t="t" l="l"/>
            <a:pathLst>
              <a:path h="4394519" w="11593776">
                <a:moveTo>
                  <a:pt x="0" y="0"/>
                </a:moveTo>
                <a:lnTo>
                  <a:pt x="11593776" y="0"/>
                </a:lnTo>
                <a:lnTo>
                  <a:pt x="11593776" y="4394519"/>
                </a:lnTo>
                <a:lnTo>
                  <a:pt x="0" y="439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70963" y="6548988"/>
            <a:ext cx="11593776" cy="429882"/>
          </a:xfrm>
          <a:custGeom>
            <a:avLst/>
            <a:gdLst/>
            <a:ahLst/>
            <a:cxnLst/>
            <a:rect r="r" b="b" t="t" l="l"/>
            <a:pathLst>
              <a:path h="429882" w="11593776">
                <a:moveTo>
                  <a:pt x="0" y="0"/>
                </a:moveTo>
                <a:lnTo>
                  <a:pt x="11593776" y="0"/>
                </a:lnTo>
                <a:lnTo>
                  <a:pt x="11593776" y="429882"/>
                </a:lnTo>
                <a:lnTo>
                  <a:pt x="0" y="42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68056" y="6978117"/>
            <a:ext cx="11596683" cy="325384"/>
          </a:xfrm>
          <a:custGeom>
            <a:avLst/>
            <a:gdLst/>
            <a:ahLst/>
            <a:cxnLst/>
            <a:rect r="r" b="b" t="t" l="l"/>
            <a:pathLst>
              <a:path h="325384" w="11596683">
                <a:moveTo>
                  <a:pt x="0" y="0"/>
                </a:moveTo>
                <a:lnTo>
                  <a:pt x="11596683" y="0"/>
                </a:lnTo>
                <a:lnTo>
                  <a:pt x="11596683" y="325384"/>
                </a:lnTo>
                <a:lnTo>
                  <a:pt x="0" y="325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68056" y="7302932"/>
            <a:ext cx="11596683" cy="540980"/>
          </a:xfrm>
          <a:custGeom>
            <a:avLst/>
            <a:gdLst/>
            <a:ahLst/>
            <a:cxnLst/>
            <a:rect r="r" b="b" t="t" l="l"/>
            <a:pathLst>
              <a:path h="540980" w="11596683">
                <a:moveTo>
                  <a:pt x="0" y="0"/>
                </a:moveTo>
                <a:lnTo>
                  <a:pt x="11596683" y="0"/>
                </a:lnTo>
                <a:lnTo>
                  <a:pt x="11596683" y="540980"/>
                </a:lnTo>
                <a:lnTo>
                  <a:pt x="0" y="540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9" t="-87" r="0" b="-8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090138">
            <a:off x="17225315" y="6308252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2426" y="-216918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4798" y="1313403"/>
            <a:ext cx="15018404" cy="124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6678">
                <a:solidFill>
                  <a:srgbClr val="F24E4B"/>
                </a:solidFill>
                <a:latin typeface="Codec Pro ExtraBold"/>
              </a:rPr>
              <a:t>DATA MODEL #4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090138">
            <a:off x="17247370" y="627028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48786">
            <a:off x="16813051" y="5199905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48786">
            <a:off x="17835558" y="5411502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58647">
            <a:off x="1752522" y="4006941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61518">
            <a:off x="16025739" y="-818305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08450" y="12738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58647">
            <a:off x="3465702" y="868526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9894" y="460832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58647">
            <a:off x="1545986" y="6703796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7"/>
                </a:lnTo>
                <a:lnTo>
                  <a:pt x="0" y="46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58647">
            <a:off x="12084787" y="629964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26226" y="-21831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461518">
            <a:off x="-173939" y="8725397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461518">
            <a:off x="15930809" y="7909421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41342" y="2443464"/>
            <a:ext cx="11576390" cy="4976159"/>
          </a:xfrm>
          <a:custGeom>
            <a:avLst/>
            <a:gdLst/>
            <a:ahLst/>
            <a:cxnLst/>
            <a:rect r="r" b="b" t="t" l="l"/>
            <a:pathLst>
              <a:path h="4976159" w="11576390">
                <a:moveTo>
                  <a:pt x="0" y="0"/>
                </a:moveTo>
                <a:lnTo>
                  <a:pt x="11576389" y="0"/>
                </a:lnTo>
                <a:lnTo>
                  <a:pt x="11576389" y="4976159"/>
                </a:lnTo>
                <a:lnTo>
                  <a:pt x="0" y="4976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41342" y="7419623"/>
            <a:ext cx="11576390" cy="618263"/>
          </a:xfrm>
          <a:custGeom>
            <a:avLst/>
            <a:gdLst/>
            <a:ahLst/>
            <a:cxnLst/>
            <a:rect r="r" b="b" t="t" l="l"/>
            <a:pathLst>
              <a:path h="618263" w="11576390">
                <a:moveTo>
                  <a:pt x="0" y="0"/>
                </a:moveTo>
                <a:lnTo>
                  <a:pt x="11576389" y="0"/>
                </a:lnTo>
                <a:lnTo>
                  <a:pt x="11576389" y="618263"/>
                </a:lnTo>
                <a:lnTo>
                  <a:pt x="0" y="61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" r="-307" b="-2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47977" y="8037886"/>
            <a:ext cx="11569754" cy="1700547"/>
          </a:xfrm>
          <a:custGeom>
            <a:avLst/>
            <a:gdLst/>
            <a:ahLst/>
            <a:cxnLst/>
            <a:rect r="r" b="b" t="t" l="l"/>
            <a:pathLst>
              <a:path h="1700547" w="11569754">
                <a:moveTo>
                  <a:pt x="0" y="0"/>
                </a:moveTo>
                <a:lnTo>
                  <a:pt x="11569754" y="0"/>
                </a:lnTo>
                <a:lnTo>
                  <a:pt x="11569754" y="1700547"/>
                </a:lnTo>
                <a:lnTo>
                  <a:pt x="0" y="1700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2" r="-308" b="-11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47977" y="9709211"/>
            <a:ext cx="11569754" cy="515219"/>
          </a:xfrm>
          <a:custGeom>
            <a:avLst/>
            <a:gdLst/>
            <a:ahLst/>
            <a:cxnLst/>
            <a:rect r="r" b="b" t="t" l="l"/>
            <a:pathLst>
              <a:path h="515219" w="11569754">
                <a:moveTo>
                  <a:pt x="0" y="0"/>
                </a:moveTo>
                <a:lnTo>
                  <a:pt x="11569754" y="0"/>
                </a:lnTo>
                <a:lnTo>
                  <a:pt x="11569754" y="515219"/>
                </a:lnTo>
                <a:lnTo>
                  <a:pt x="0" y="515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0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8920">
            <a:off x="14255362" y="-882873"/>
            <a:ext cx="4902841" cy="4290818"/>
          </a:xfrm>
          <a:custGeom>
            <a:avLst/>
            <a:gdLst/>
            <a:ahLst/>
            <a:cxnLst/>
            <a:rect r="r" b="b" t="t" l="l"/>
            <a:pathLst>
              <a:path h="4290818" w="4902841">
                <a:moveTo>
                  <a:pt x="4902841" y="0"/>
                </a:moveTo>
                <a:lnTo>
                  <a:pt x="0" y="0"/>
                </a:lnTo>
                <a:lnTo>
                  <a:pt x="0" y="4290818"/>
                </a:lnTo>
                <a:lnTo>
                  <a:pt x="4902841" y="4290818"/>
                </a:lnTo>
                <a:lnTo>
                  <a:pt x="49028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6955" y="1317783"/>
            <a:ext cx="14579828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                    TABLEAU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9249964">
            <a:off x="-1170063" y="7112891"/>
            <a:ext cx="4902841" cy="4290818"/>
          </a:xfrm>
          <a:custGeom>
            <a:avLst/>
            <a:gdLst/>
            <a:ahLst/>
            <a:cxnLst/>
            <a:rect r="r" b="b" t="t" l="l"/>
            <a:pathLst>
              <a:path h="4290818" w="4902841">
                <a:moveTo>
                  <a:pt x="4902842" y="0"/>
                </a:moveTo>
                <a:lnTo>
                  <a:pt x="0" y="0"/>
                </a:lnTo>
                <a:lnTo>
                  <a:pt x="0" y="4290818"/>
                </a:lnTo>
                <a:lnTo>
                  <a:pt x="4902842" y="4290818"/>
                </a:lnTo>
                <a:lnTo>
                  <a:pt x="49028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209662">
            <a:off x="14366973" y="7112891"/>
            <a:ext cx="4902841" cy="4290818"/>
          </a:xfrm>
          <a:custGeom>
            <a:avLst/>
            <a:gdLst/>
            <a:ahLst/>
            <a:cxnLst/>
            <a:rect r="r" b="b" t="t" l="l"/>
            <a:pathLst>
              <a:path h="4290818" w="4902841">
                <a:moveTo>
                  <a:pt x="4902841" y="0"/>
                </a:moveTo>
                <a:lnTo>
                  <a:pt x="0" y="0"/>
                </a:lnTo>
                <a:lnTo>
                  <a:pt x="0" y="4290818"/>
                </a:lnTo>
                <a:lnTo>
                  <a:pt x="4902841" y="4290818"/>
                </a:lnTo>
                <a:lnTo>
                  <a:pt x="49028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520807">
            <a:off x="-1622618" y="-882873"/>
            <a:ext cx="4902841" cy="4290818"/>
          </a:xfrm>
          <a:custGeom>
            <a:avLst/>
            <a:gdLst/>
            <a:ahLst/>
            <a:cxnLst/>
            <a:rect r="r" b="b" t="t" l="l"/>
            <a:pathLst>
              <a:path h="4290818" w="4902841">
                <a:moveTo>
                  <a:pt x="4902841" y="0"/>
                </a:moveTo>
                <a:lnTo>
                  <a:pt x="0" y="0"/>
                </a:lnTo>
                <a:lnTo>
                  <a:pt x="0" y="4290818"/>
                </a:lnTo>
                <a:lnTo>
                  <a:pt x="4902841" y="4290818"/>
                </a:lnTo>
                <a:lnTo>
                  <a:pt x="49028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083" y="4652327"/>
            <a:ext cx="178412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24E4B"/>
                </a:solidFill>
                <a:latin typeface="Canva Sans Bold"/>
                <a:hlinkClick r:id="rId4" tooltip="https://public.tableau.com/app/profile/christopher.lynch8861/viz/movie_success_2/Story1"/>
              </a:rPr>
              <a:t>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98179" y="3249920"/>
            <a:ext cx="10691641" cy="183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2"/>
              </a:lnSpc>
            </a:pPr>
            <a:r>
              <a:rPr lang="en-US" sz="10505">
                <a:solidFill>
                  <a:srgbClr val="F24E4B"/>
                </a:solidFill>
                <a:latin typeface="Codec Pro ExtraBold"/>
              </a:rPr>
              <a:t>QUESTIONS?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333047">
            <a:off x="-731491" y="7746133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59005">
            <a:off x="-692686" y="1484291"/>
            <a:ext cx="3442771" cy="2434978"/>
          </a:xfrm>
          <a:custGeom>
            <a:avLst/>
            <a:gdLst/>
            <a:ahLst/>
            <a:cxnLst/>
            <a:rect r="r" b="b" t="t" l="l"/>
            <a:pathLst>
              <a:path h="2434978" w="3442771">
                <a:moveTo>
                  <a:pt x="0" y="0"/>
                </a:moveTo>
                <a:lnTo>
                  <a:pt x="3442772" y="0"/>
                </a:lnTo>
                <a:lnTo>
                  <a:pt x="3442772" y="2434978"/>
                </a:lnTo>
                <a:lnTo>
                  <a:pt x="0" y="243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7542">
            <a:off x="7000363" y="-1043244"/>
            <a:ext cx="4581387" cy="3240290"/>
          </a:xfrm>
          <a:custGeom>
            <a:avLst/>
            <a:gdLst/>
            <a:ahLst/>
            <a:cxnLst/>
            <a:rect r="r" b="b" t="t" l="l"/>
            <a:pathLst>
              <a:path h="3240290" w="4581387">
                <a:moveTo>
                  <a:pt x="0" y="0"/>
                </a:moveTo>
                <a:lnTo>
                  <a:pt x="4581386" y="0"/>
                </a:lnTo>
                <a:lnTo>
                  <a:pt x="4581386" y="3240290"/>
                </a:lnTo>
                <a:lnTo>
                  <a:pt x="0" y="3240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1902">
            <a:off x="7675360" y="8870481"/>
            <a:ext cx="3442771" cy="2434978"/>
          </a:xfrm>
          <a:custGeom>
            <a:avLst/>
            <a:gdLst/>
            <a:ahLst/>
            <a:cxnLst/>
            <a:rect r="r" b="b" t="t" l="l"/>
            <a:pathLst>
              <a:path h="2434978" w="3442771">
                <a:moveTo>
                  <a:pt x="0" y="0"/>
                </a:moveTo>
                <a:lnTo>
                  <a:pt x="3442771" y="0"/>
                </a:lnTo>
                <a:lnTo>
                  <a:pt x="3442771" y="2434978"/>
                </a:lnTo>
                <a:lnTo>
                  <a:pt x="0" y="243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33047">
            <a:off x="14682172" y="5225022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1902">
            <a:off x="15537914" y="796666"/>
            <a:ext cx="3442771" cy="2434978"/>
          </a:xfrm>
          <a:custGeom>
            <a:avLst/>
            <a:gdLst/>
            <a:ahLst/>
            <a:cxnLst/>
            <a:rect r="r" b="b" t="t" l="l"/>
            <a:pathLst>
              <a:path h="2434978" w="3442771">
                <a:moveTo>
                  <a:pt x="0" y="0"/>
                </a:moveTo>
                <a:lnTo>
                  <a:pt x="3442772" y="0"/>
                </a:lnTo>
                <a:lnTo>
                  <a:pt x="3442772" y="2434978"/>
                </a:lnTo>
                <a:lnTo>
                  <a:pt x="0" y="243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746419"/>
            <a:ext cx="9987906" cy="5540581"/>
          </a:xfrm>
          <a:custGeom>
            <a:avLst/>
            <a:gdLst/>
            <a:ahLst/>
            <a:cxnLst/>
            <a:rect r="r" b="b" t="t" l="l"/>
            <a:pathLst>
              <a:path h="5540581" w="9987906">
                <a:moveTo>
                  <a:pt x="0" y="0"/>
                </a:moveTo>
                <a:lnTo>
                  <a:pt x="9987906" y="0"/>
                </a:lnTo>
                <a:lnTo>
                  <a:pt x="9987906" y="5540581"/>
                </a:lnTo>
                <a:lnTo>
                  <a:pt x="0" y="554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071" y="1367095"/>
            <a:ext cx="9152201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BACKGROUND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87906" y="2872056"/>
            <a:ext cx="8300094" cy="422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sz="3409">
                <a:solidFill>
                  <a:srgbClr val="FFFFFF"/>
                </a:solidFill>
                <a:latin typeface="Codec Pro"/>
              </a:rPr>
              <a:t>The objective was to build a data model that could predict if a movie would gross three times or more than the budget based on historical production information. Additionally, we analyzed the data to determine success drivers within the movie industry.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34310"/>
            <a:ext cx="18113286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 TECHNOLOGIES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11356" y="3133788"/>
            <a:ext cx="6032644" cy="454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GitHub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GitBash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Python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Jupyter notebooks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Tableau</a:t>
            </a:r>
          </a:p>
          <a:p>
            <a:pPr>
              <a:lnSpc>
                <a:spcPts val="6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905519" y="3133788"/>
            <a:ext cx="4056221" cy="302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Scikit Learn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SQL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Render</a:t>
            </a:r>
          </a:p>
          <a:p>
            <a:pPr algn="l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Pandas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891">
            <a:off x="14529662" y="-1292317"/>
            <a:ext cx="7036126" cy="5897553"/>
          </a:xfrm>
          <a:custGeom>
            <a:avLst/>
            <a:gdLst/>
            <a:ahLst/>
            <a:cxnLst/>
            <a:rect r="r" b="b" t="t" l="l"/>
            <a:pathLst>
              <a:path h="5897553" w="7036126">
                <a:moveTo>
                  <a:pt x="0" y="0"/>
                </a:moveTo>
                <a:lnTo>
                  <a:pt x="7036126" y="0"/>
                </a:lnTo>
                <a:lnTo>
                  <a:pt x="7036126" y="5897554"/>
                </a:lnTo>
                <a:lnTo>
                  <a:pt x="0" y="589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67081">
            <a:off x="-1678732" y="6929892"/>
            <a:ext cx="7827061" cy="5878155"/>
          </a:xfrm>
          <a:custGeom>
            <a:avLst/>
            <a:gdLst/>
            <a:ahLst/>
            <a:cxnLst/>
            <a:rect r="r" b="b" t="t" l="l"/>
            <a:pathLst>
              <a:path h="5878155" w="7827061">
                <a:moveTo>
                  <a:pt x="0" y="0"/>
                </a:moveTo>
                <a:lnTo>
                  <a:pt x="7827062" y="0"/>
                </a:lnTo>
                <a:lnTo>
                  <a:pt x="7827062" y="5878155"/>
                </a:lnTo>
                <a:lnTo>
                  <a:pt x="0" y="587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4086" y="1700275"/>
            <a:ext cx="14579828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 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7553" y="3354011"/>
            <a:ext cx="1061289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dec Pro"/>
              </a:rPr>
              <a:t>The dataset was sourced from Kaggle.com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7553" y="4989451"/>
            <a:ext cx="1061289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dec Pro"/>
              </a:rPr>
              <a:t>The original dataset consisted of 15 columns and 7669 rows of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7553" y="6186741"/>
            <a:ext cx="10612893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dec Pro"/>
              </a:rPr>
              <a:t>Limitations: The month from the release column needed to be separated from the rest of the data to make a classification. There were 2247 rows that contained null values. There were limited data points, therefore we expanded that data to 20 columns to increase the data model accuracy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891">
            <a:off x="14529662" y="-1292317"/>
            <a:ext cx="7036126" cy="5897553"/>
          </a:xfrm>
          <a:custGeom>
            <a:avLst/>
            <a:gdLst/>
            <a:ahLst/>
            <a:cxnLst/>
            <a:rect r="r" b="b" t="t" l="l"/>
            <a:pathLst>
              <a:path h="5897553" w="7036126">
                <a:moveTo>
                  <a:pt x="0" y="0"/>
                </a:moveTo>
                <a:lnTo>
                  <a:pt x="7036126" y="0"/>
                </a:lnTo>
                <a:lnTo>
                  <a:pt x="7036126" y="5897554"/>
                </a:lnTo>
                <a:lnTo>
                  <a:pt x="0" y="589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67081">
            <a:off x="-1678732" y="6929892"/>
            <a:ext cx="7827061" cy="5878155"/>
          </a:xfrm>
          <a:custGeom>
            <a:avLst/>
            <a:gdLst/>
            <a:ahLst/>
            <a:cxnLst/>
            <a:rect r="r" b="b" t="t" l="l"/>
            <a:pathLst>
              <a:path h="5878155" w="7827061">
                <a:moveTo>
                  <a:pt x="0" y="0"/>
                </a:moveTo>
                <a:lnTo>
                  <a:pt x="7827062" y="0"/>
                </a:lnTo>
                <a:lnTo>
                  <a:pt x="7827062" y="5878155"/>
                </a:lnTo>
                <a:lnTo>
                  <a:pt x="0" y="587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4086" y="1696785"/>
            <a:ext cx="14579828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333406"/>
            <a:ext cx="18288000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Original Columns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7714" y="4624010"/>
            <a:ext cx="4487699" cy="519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3751" indent="-461876" lvl="1">
              <a:lnSpc>
                <a:spcPts val="5990"/>
              </a:lnSpc>
              <a:buFont typeface="Arial"/>
              <a:buChar char="•"/>
            </a:pPr>
            <a:r>
              <a:rPr lang="en-US" sz="4278">
                <a:solidFill>
                  <a:srgbClr val="FFFFFF"/>
                </a:solidFill>
                <a:latin typeface="Canva Sans Bold"/>
              </a:rPr>
              <a:t>name</a:t>
            </a:r>
          </a:p>
          <a:p>
            <a:pPr marL="923751" indent="-461876" lvl="1">
              <a:lnSpc>
                <a:spcPts val="5990"/>
              </a:lnSpc>
              <a:buFont typeface="Arial"/>
              <a:buChar char="•"/>
            </a:pPr>
            <a:r>
              <a:rPr lang="en-US" sz="4278">
                <a:solidFill>
                  <a:srgbClr val="FFFFFF"/>
                </a:solidFill>
                <a:latin typeface="Canva Sans Bold"/>
              </a:rPr>
              <a:t>rating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genre</a:t>
            </a:r>
          </a:p>
          <a:p>
            <a:pPr marL="923751" indent="-461876" lvl="1">
              <a:lnSpc>
                <a:spcPts val="5990"/>
              </a:lnSpc>
              <a:buFont typeface="Arial"/>
              <a:buChar char="•"/>
            </a:pPr>
            <a:r>
              <a:rPr lang="en-US" sz="4278">
                <a:solidFill>
                  <a:srgbClr val="FFFFFF"/>
                </a:solidFill>
                <a:latin typeface="Canva Sans Bold"/>
              </a:rPr>
              <a:t>year</a:t>
            </a:r>
          </a:p>
          <a:p>
            <a:pPr marL="923751" indent="-461876" lvl="1">
              <a:lnSpc>
                <a:spcPts val="5990"/>
              </a:lnSpc>
              <a:buFont typeface="Arial"/>
              <a:buChar char="•"/>
            </a:pPr>
            <a:r>
              <a:rPr lang="en-US" sz="4278">
                <a:solidFill>
                  <a:srgbClr val="FFFFFF"/>
                </a:solidFill>
                <a:latin typeface="Canva Sans Bold"/>
              </a:rPr>
              <a:t>released</a:t>
            </a:r>
          </a:p>
          <a:p>
            <a:pPr marL="923751" indent="-461876" lvl="1">
              <a:lnSpc>
                <a:spcPts val="5990"/>
              </a:lnSpc>
              <a:buFont typeface="Arial"/>
              <a:buChar char="•"/>
            </a:pPr>
            <a:r>
              <a:rPr lang="en-US" sz="4278">
                <a:solidFill>
                  <a:srgbClr val="FFFFFF"/>
                </a:solidFill>
                <a:latin typeface="Canva Sans Bold"/>
              </a:rPr>
              <a:t>score</a:t>
            </a:r>
          </a:p>
          <a:p>
            <a:pPr>
              <a:lnSpc>
                <a:spcPts val="600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89505" y="4624010"/>
            <a:ext cx="4571916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votes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director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writer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star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country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budget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1422" y="4622491"/>
            <a:ext cx="510257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gross</a:t>
            </a:r>
          </a:p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company</a:t>
            </a:r>
          </a:p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runtime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891">
            <a:off x="14529662" y="-1292317"/>
            <a:ext cx="7036126" cy="5897553"/>
          </a:xfrm>
          <a:custGeom>
            <a:avLst/>
            <a:gdLst/>
            <a:ahLst/>
            <a:cxnLst/>
            <a:rect r="r" b="b" t="t" l="l"/>
            <a:pathLst>
              <a:path h="5897553" w="7036126">
                <a:moveTo>
                  <a:pt x="0" y="0"/>
                </a:moveTo>
                <a:lnTo>
                  <a:pt x="7036126" y="0"/>
                </a:lnTo>
                <a:lnTo>
                  <a:pt x="7036126" y="5897554"/>
                </a:lnTo>
                <a:lnTo>
                  <a:pt x="0" y="589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67081">
            <a:off x="-1678732" y="6929892"/>
            <a:ext cx="7827061" cy="5878155"/>
          </a:xfrm>
          <a:custGeom>
            <a:avLst/>
            <a:gdLst/>
            <a:ahLst/>
            <a:cxnLst/>
            <a:rect r="r" b="b" t="t" l="l"/>
            <a:pathLst>
              <a:path h="5878155" w="7827061">
                <a:moveTo>
                  <a:pt x="0" y="0"/>
                </a:moveTo>
                <a:lnTo>
                  <a:pt x="7827062" y="0"/>
                </a:lnTo>
                <a:lnTo>
                  <a:pt x="7827062" y="5878155"/>
                </a:lnTo>
                <a:lnTo>
                  <a:pt x="0" y="587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4086" y="1696785"/>
            <a:ext cx="14579828" cy="136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7816">
                <a:solidFill>
                  <a:srgbClr val="F24E4B"/>
                </a:solidFill>
                <a:latin typeface="Codec Pro ExtraBold"/>
              </a:rPr>
              <a:t>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89867" y="3333406"/>
            <a:ext cx="809608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 Bold"/>
              </a:rPr>
              <a:t>Additional Columns Added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2422" y="4340547"/>
            <a:ext cx="7808025" cy="491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cpi</a:t>
            </a:r>
          </a:p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ticket</a:t>
            </a:r>
          </a:p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director_number</a:t>
            </a:r>
          </a:p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writer_number</a:t>
            </a:r>
          </a:p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star_number</a:t>
            </a:r>
          </a:p>
          <a:p>
            <a:pPr marL="866334" indent="-433167" lvl="1">
              <a:lnSpc>
                <a:spcPts val="5617"/>
              </a:lnSpc>
              <a:buFont typeface="Arial"/>
              <a:buChar char="•"/>
            </a:pPr>
            <a:r>
              <a:rPr lang="en-US" sz="4012">
                <a:solidFill>
                  <a:srgbClr val="FFFFFF"/>
                </a:solidFill>
                <a:latin typeface="Canva Sans Bold"/>
              </a:rPr>
              <a:t>sequel</a:t>
            </a:r>
          </a:p>
          <a:p>
            <a:pPr>
              <a:lnSpc>
                <a:spcPts val="561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90840" y="3280735"/>
            <a:ext cx="0" cy="5454737"/>
          </a:xfrm>
          <a:prstGeom prst="line">
            <a:avLst/>
          </a:prstGeom>
          <a:ln cap="rnd" w="85725">
            <a:solidFill>
              <a:srgbClr val="DE4A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9001272" y="5965241"/>
            <a:ext cx="5454737" cy="0"/>
          </a:xfrm>
          <a:prstGeom prst="line">
            <a:avLst/>
          </a:prstGeom>
          <a:ln cap="rnd" w="85725">
            <a:solidFill>
              <a:srgbClr val="DE4A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66248" y="-505872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1485" y="1192941"/>
            <a:ext cx="15018404" cy="124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6678">
                <a:solidFill>
                  <a:srgbClr val="F24E4B"/>
                </a:solidFill>
                <a:latin typeface="Codec Pro ExtraBold"/>
              </a:rPr>
              <a:t>DATA MODEL</a:t>
            </a:r>
          </a:p>
        </p:txBody>
      </p:sp>
      <p:sp>
        <p:nvSpPr>
          <p:cNvPr name="TextBox 6" id="6"/>
          <p:cNvSpPr txBox="true"/>
          <p:nvPr/>
        </p:nvSpPr>
        <p:spPr>
          <a:xfrm rot="60000">
            <a:off x="346308" y="3446269"/>
            <a:ext cx="3023022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24E4B"/>
                </a:solidFill>
                <a:latin typeface="Codec Pro ExtraBold"/>
              </a:rPr>
              <a:t>55%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781" y="6466316"/>
            <a:ext cx="2858021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24E4B"/>
                </a:solidFill>
                <a:latin typeface="Codec Pro ExtraBold"/>
              </a:rPr>
              <a:t>72%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0478" y="3417724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24E4B"/>
                </a:solidFill>
                <a:latin typeface="Codec Pro ExtraBold"/>
              </a:rPr>
              <a:t>.5595325231552124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6203" y="4344501"/>
            <a:ext cx="498773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Codec Pro"/>
              </a:rPr>
              <a:t>Model #1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70478" y="6635965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24E4B"/>
                </a:solidFill>
                <a:latin typeface="Codec Pro ExtraBold"/>
              </a:rPr>
              <a:t>.7276119589805603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6738" y="3419985"/>
            <a:ext cx="2791890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24E4B"/>
                </a:solidFill>
                <a:latin typeface="Codec Pro ExtraBold"/>
              </a:rPr>
              <a:t>65%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8212" y="6466316"/>
            <a:ext cx="2791890" cy="19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61"/>
              </a:lnSpc>
              <a:spcBef>
                <a:spcPct val="0"/>
              </a:spcBef>
            </a:pPr>
            <a:r>
              <a:rPr lang="en-US" sz="10544">
                <a:solidFill>
                  <a:srgbClr val="F24E4B"/>
                </a:solidFill>
                <a:latin typeface="Codec Pro ExtraBold"/>
              </a:rPr>
              <a:t>75%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4090138">
            <a:off x="17247370" y="627028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148786">
            <a:off x="16813051" y="5199905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148786">
            <a:off x="17835558" y="5411502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104878" y="6635965"/>
            <a:ext cx="4987734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24E4B"/>
                </a:solidFill>
                <a:latin typeface="Codec Pro ExtraBold"/>
              </a:rPr>
              <a:t>.7559153437614441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2058647">
            <a:off x="7978522" y="942550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104878" y="7562743"/>
            <a:ext cx="498773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Codec Pro"/>
              </a:rPr>
              <a:t>Model #4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4878" y="3417724"/>
            <a:ext cx="5328890" cy="7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3"/>
              </a:lnSpc>
              <a:spcBef>
                <a:spcPct val="0"/>
              </a:spcBef>
            </a:pPr>
            <a:r>
              <a:rPr lang="en-US" sz="3780">
                <a:solidFill>
                  <a:srgbClr val="F24E4B"/>
                </a:solidFill>
                <a:latin typeface="Codec Pro ExtraBold"/>
              </a:rPr>
              <a:t>.6574141979217529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2461518">
            <a:off x="16025739" y="-505872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08450" y="12738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058647">
            <a:off x="3465702" y="868526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708806" y="904229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058647">
            <a:off x="11143566" y="9785002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7"/>
                </a:lnTo>
                <a:lnTo>
                  <a:pt x="0" y="46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058647">
            <a:off x="12084787" y="629964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26226" y="-21831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104878" y="4344501"/>
            <a:ext cx="498773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Codec Pro"/>
              </a:rPr>
              <a:t>Model #2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2461518">
            <a:off x="-117071" y="8604802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56203" y="7562743"/>
            <a:ext cx="498773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Codec Pro"/>
              </a:rPr>
              <a:t>Model #3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2461518">
            <a:off x="16025739" y="7959841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0069" y="764145"/>
            <a:ext cx="15018404" cy="124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6678">
                <a:solidFill>
                  <a:srgbClr val="F24E4B"/>
                </a:solidFill>
                <a:latin typeface="Codec Pro ExtraBold"/>
              </a:rPr>
              <a:t>DATA MODEL #1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090138">
            <a:off x="7112926" y="880139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48786">
            <a:off x="14581370" y="9049941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48786">
            <a:off x="16992296" y="4388158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7"/>
                </a:lnTo>
                <a:lnTo>
                  <a:pt x="0" y="46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58647">
            <a:off x="504823" y="942550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8450" y="12738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58647">
            <a:off x="1397793" y="4851214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054" y="7372873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58647">
            <a:off x="2401913" y="9402955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7"/>
                </a:lnTo>
                <a:lnTo>
                  <a:pt x="0" y="46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58647">
            <a:off x="15251950" y="1404607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94436" y="287562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02819" y="2879921"/>
            <a:ext cx="10725312" cy="3626177"/>
          </a:xfrm>
          <a:custGeom>
            <a:avLst/>
            <a:gdLst/>
            <a:ahLst/>
            <a:cxnLst/>
            <a:rect r="r" b="b" t="t" l="l"/>
            <a:pathLst>
              <a:path h="3626177" w="10725312">
                <a:moveTo>
                  <a:pt x="0" y="0"/>
                </a:moveTo>
                <a:lnTo>
                  <a:pt x="10725312" y="0"/>
                </a:lnTo>
                <a:lnTo>
                  <a:pt x="10725312" y="3626177"/>
                </a:lnTo>
                <a:lnTo>
                  <a:pt x="0" y="3626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02819" y="7372873"/>
            <a:ext cx="10725312" cy="708838"/>
          </a:xfrm>
          <a:custGeom>
            <a:avLst/>
            <a:gdLst/>
            <a:ahLst/>
            <a:cxnLst/>
            <a:rect r="r" b="b" t="t" l="l"/>
            <a:pathLst>
              <a:path h="708838" w="10725312">
                <a:moveTo>
                  <a:pt x="0" y="0"/>
                </a:moveTo>
                <a:lnTo>
                  <a:pt x="10725312" y="0"/>
                </a:lnTo>
                <a:lnTo>
                  <a:pt x="10725312" y="708838"/>
                </a:lnTo>
                <a:lnTo>
                  <a:pt x="0" y="708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29" r="0" b="-232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72426" y="-256165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499038" y="7711142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2426" y="-218310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2204" y="722853"/>
            <a:ext cx="15018404" cy="124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6678">
                <a:solidFill>
                  <a:srgbClr val="F24E4B"/>
                </a:solidFill>
                <a:latin typeface="Codec Pro ExtraBold"/>
              </a:rPr>
              <a:t>DATA MODEL #2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090138">
            <a:off x="17247370" y="627028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48786">
            <a:off x="16813051" y="5199905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148786">
            <a:off x="17835558" y="5411502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58647">
            <a:off x="-397466" y="6107804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61518">
            <a:off x="16025739" y="-818305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5" y="0"/>
                </a:lnTo>
                <a:lnTo>
                  <a:pt x="3680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08450" y="152259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58647">
            <a:off x="885736" y="4542538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05449" y="3921437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3" y="0"/>
                </a:lnTo>
                <a:lnTo>
                  <a:pt x="1047753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58647">
            <a:off x="17135763" y="7956618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58647">
            <a:off x="12084787" y="629964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5" y="0"/>
                </a:lnTo>
                <a:lnTo>
                  <a:pt x="656635" y="464476"/>
                </a:lnTo>
                <a:lnTo>
                  <a:pt x="0" y="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26226" y="-218310"/>
            <a:ext cx="1047754" cy="741138"/>
          </a:xfrm>
          <a:custGeom>
            <a:avLst/>
            <a:gdLst/>
            <a:ahLst/>
            <a:cxnLst/>
            <a:rect r="r" b="b" t="t" l="l"/>
            <a:pathLst>
              <a:path h="741138" w="1047754">
                <a:moveTo>
                  <a:pt x="0" y="0"/>
                </a:moveTo>
                <a:lnTo>
                  <a:pt x="1047754" y="0"/>
                </a:lnTo>
                <a:lnTo>
                  <a:pt x="1047754" y="741138"/>
                </a:lnTo>
                <a:lnTo>
                  <a:pt x="0" y="7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78204" y="2877322"/>
            <a:ext cx="11579294" cy="1363033"/>
          </a:xfrm>
          <a:custGeom>
            <a:avLst/>
            <a:gdLst/>
            <a:ahLst/>
            <a:cxnLst/>
            <a:rect r="r" b="b" t="t" l="l"/>
            <a:pathLst>
              <a:path h="1363033" w="11579294">
                <a:moveTo>
                  <a:pt x="0" y="0"/>
                </a:moveTo>
                <a:lnTo>
                  <a:pt x="11579294" y="0"/>
                </a:lnTo>
                <a:lnTo>
                  <a:pt x="11579294" y="1363033"/>
                </a:lnTo>
                <a:lnTo>
                  <a:pt x="0" y="136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69507" y="4606595"/>
            <a:ext cx="11587991" cy="1815798"/>
          </a:xfrm>
          <a:custGeom>
            <a:avLst/>
            <a:gdLst/>
            <a:ahLst/>
            <a:cxnLst/>
            <a:rect r="r" b="b" t="t" l="l"/>
            <a:pathLst>
              <a:path h="1815798" w="11587991">
                <a:moveTo>
                  <a:pt x="0" y="0"/>
                </a:moveTo>
                <a:lnTo>
                  <a:pt x="11587991" y="0"/>
                </a:lnTo>
                <a:lnTo>
                  <a:pt x="11587991" y="1815798"/>
                </a:lnTo>
                <a:lnTo>
                  <a:pt x="0" y="1815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" t="-164" r="0" b="-16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69507" y="4192276"/>
            <a:ext cx="11587991" cy="414319"/>
          </a:xfrm>
          <a:custGeom>
            <a:avLst/>
            <a:gdLst/>
            <a:ahLst/>
            <a:cxnLst/>
            <a:rect r="r" b="b" t="t" l="l"/>
            <a:pathLst>
              <a:path h="414319" w="11587991">
                <a:moveTo>
                  <a:pt x="0" y="0"/>
                </a:moveTo>
                <a:lnTo>
                  <a:pt x="11587991" y="0"/>
                </a:lnTo>
                <a:lnTo>
                  <a:pt x="11587991" y="414319"/>
                </a:lnTo>
                <a:lnTo>
                  <a:pt x="0" y="414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69507" y="6422393"/>
            <a:ext cx="11587991" cy="2667180"/>
          </a:xfrm>
          <a:custGeom>
            <a:avLst/>
            <a:gdLst/>
            <a:ahLst/>
            <a:cxnLst/>
            <a:rect r="r" b="b" t="t" l="l"/>
            <a:pathLst>
              <a:path h="2667180" w="11587991">
                <a:moveTo>
                  <a:pt x="0" y="0"/>
                </a:moveTo>
                <a:lnTo>
                  <a:pt x="11587991" y="0"/>
                </a:lnTo>
                <a:lnTo>
                  <a:pt x="11587991" y="2667180"/>
                </a:lnTo>
                <a:lnTo>
                  <a:pt x="0" y="2667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058647">
            <a:off x="841791" y="9402955"/>
            <a:ext cx="656635" cy="464477"/>
          </a:xfrm>
          <a:custGeom>
            <a:avLst/>
            <a:gdLst/>
            <a:ahLst/>
            <a:cxnLst/>
            <a:rect r="r" b="b" t="t" l="l"/>
            <a:pathLst>
              <a:path h="464477" w="656635">
                <a:moveTo>
                  <a:pt x="0" y="0"/>
                </a:moveTo>
                <a:lnTo>
                  <a:pt x="656634" y="0"/>
                </a:lnTo>
                <a:lnTo>
                  <a:pt x="656634" y="464477"/>
                </a:lnTo>
                <a:lnTo>
                  <a:pt x="0" y="46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2171" t="0" r="-41685" b="-74368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075303" y="9060818"/>
            <a:ext cx="11582195" cy="488617"/>
          </a:xfrm>
          <a:custGeom>
            <a:avLst/>
            <a:gdLst/>
            <a:ahLst/>
            <a:cxnLst/>
            <a:rect r="r" b="b" t="t" l="l"/>
            <a:pathLst>
              <a:path h="488617" w="11582195">
                <a:moveTo>
                  <a:pt x="0" y="0"/>
                </a:moveTo>
                <a:lnTo>
                  <a:pt x="11582195" y="0"/>
                </a:lnTo>
                <a:lnTo>
                  <a:pt x="11582195" y="488616"/>
                </a:lnTo>
                <a:lnTo>
                  <a:pt x="0" y="48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4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DAFljcOhhTk</dc:identifier>
  <dcterms:modified xsi:type="dcterms:W3CDTF">2011-08-01T06:04:30Z</dcterms:modified>
  <cp:revision>1</cp:revision>
  <dc:title>Grade ten Literature</dc:title>
</cp:coreProperties>
</file>